
<file path=[Content_Types].xml><?xml version="1.0" encoding="utf-8"?>
<Types xmlns="http://schemas.openxmlformats.org/package/2006/content-types"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84" r:id="rId2"/>
  </p:sldMasterIdLst>
  <p:sldIdLst>
    <p:sldId id="256" r:id="rId3"/>
    <p:sldId id="261" r:id="rId4"/>
    <p:sldId id="257" r:id="rId5"/>
    <p:sldId id="258" r:id="rId6"/>
    <p:sldId id="260" r:id="rId7"/>
    <p:sldId id="259" r:id="rId8"/>
    <p:sldId id="262" r:id="rId9"/>
    <p:sldId id="263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876" y="-25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42B23-BEC9-495B-84FD-A0709E0F6EFA}" type="datetimeFigureOut">
              <a:rPr lang="ru-RU" smtClean="0"/>
              <a:pPr/>
              <a:t>25.11.2015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C1BC9-8EA0-4046-8891-4950B94A69B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42B23-BEC9-495B-84FD-A0709E0F6EFA}" type="datetimeFigureOut">
              <a:rPr lang="ru-RU" smtClean="0"/>
              <a:pPr/>
              <a:t>25.11.2015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C1BC9-8EA0-4046-8891-4950B94A69B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42B23-BEC9-495B-84FD-A0709E0F6EFA}" type="datetimeFigureOut">
              <a:rPr lang="ru-RU" smtClean="0"/>
              <a:pPr/>
              <a:t>25.11.2015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C1BC9-8EA0-4046-8891-4950B94A69B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42B23-BEC9-495B-84FD-A0709E0F6EFA}" type="datetimeFigureOut">
              <a:rPr lang="ru-RU" smtClean="0"/>
              <a:pPr/>
              <a:t>25.11.2015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C1BC9-8EA0-4046-8891-4950B94A69B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42B23-BEC9-495B-84FD-A0709E0F6EFA}" type="datetimeFigureOut">
              <a:rPr lang="ru-RU" smtClean="0"/>
              <a:pPr/>
              <a:t>25.11.2015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C1BC9-8EA0-4046-8891-4950B94A69B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42B23-BEC9-495B-84FD-A0709E0F6EFA}" type="datetimeFigureOut">
              <a:rPr lang="ru-RU" smtClean="0"/>
              <a:pPr/>
              <a:t>25.11.2015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C1BC9-8EA0-4046-8891-4950B94A69B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42B23-BEC9-495B-84FD-A0709E0F6EFA}" type="datetimeFigureOut">
              <a:rPr lang="ru-RU" smtClean="0"/>
              <a:pPr/>
              <a:t>25.11.2015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C1BC9-8EA0-4046-8891-4950B94A69B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42B23-BEC9-495B-84FD-A0709E0F6EFA}" type="datetimeFigureOut">
              <a:rPr lang="ru-RU" smtClean="0"/>
              <a:pPr/>
              <a:t>25.11.2015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C1BC9-8EA0-4046-8891-4950B94A69B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42B23-BEC9-495B-84FD-A0709E0F6EFA}" type="datetimeFigureOut">
              <a:rPr lang="ru-RU" smtClean="0"/>
              <a:pPr/>
              <a:t>25.11.2015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C1BC9-8EA0-4046-8891-4950B94A69B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42B23-BEC9-495B-84FD-A0709E0F6EFA}" type="datetimeFigureOut">
              <a:rPr lang="ru-RU" smtClean="0"/>
              <a:pPr/>
              <a:t>25.11.2015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C1BC9-8EA0-4046-8891-4950B94A69B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42B23-BEC9-495B-84FD-A0709E0F6EFA}" type="datetimeFigureOut">
              <a:rPr lang="ru-RU" smtClean="0"/>
              <a:pPr/>
              <a:t>25.11.2015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C1BC9-8EA0-4046-8891-4950B94A69B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43BE8A8-0E60-4856-8074-552168CF56D3}" type="slidenum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E0AD164-5F72-495C-AAD4-44705EAF926C}" type="slidenum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564934C-20DB-4990-88FA-332F69E9E0B7}" type="slidenum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C4374C-E7B7-4B72-9D83-0C9AD6287DCC}" type="slidenum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2277C5-233E-41FC-B2E1-B49D19BFEDBF}" type="slidenum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BF2AD59-E762-4FEE-8F40-D7D94C44B013}" type="slidenum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9CC9EB8-2355-4158-B539-0BE8A0B59049}" type="slidenum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FC6A9CF-F918-46AF-972B-614288A0B702}" type="slidenum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B918BD2-6FF1-4767-9F6D-972FE72D2BDB}" type="slidenum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5DAD451-ADB8-463F-999F-63DAC5A1C19A}" type="slidenum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C90DBC1-4E03-4BED-992F-894EB12A3D86}" type="slidenum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D8C42B23-BEC9-495B-84FD-A0709E0F6EFA}" type="datetimeFigureOut">
              <a:rPr lang="ru-RU" smtClean="0"/>
              <a:pPr/>
              <a:t>25.11.2015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A33C1BC9-8EA0-4046-8891-4950B94A69B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D8C42B23-BEC9-495B-84FD-A0709E0F6EFA}" type="datetimeFigureOut">
              <a:rPr lang="ru-RU" smtClean="0"/>
              <a:pPr/>
              <a:t>25.11.2015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A33C1BC9-8EA0-4046-8891-4950B94A69B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552" y="1772816"/>
            <a:ext cx="8064896" cy="2736304"/>
          </a:xfrm>
        </p:spPr>
        <p:txBody>
          <a:bodyPr/>
          <a:lstStyle/>
          <a:p>
            <a:pPr marL="182880" indent="0" algn="ctr">
              <a:buNone/>
            </a:pPr>
            <a:r>
              <a:rPr lang="ru-RU" sz="4800" dirty="0" smtClean="0">
                <a:latin typeface="Cambria" panose="02040503050406030204" pitchFamily="18" charset="0"/>
                <a:cs typeface="Arial" panose="020B0604020202020204" pitchFamily="34" charset="0"/>
              </a:rPr>
              <a:t>Бланки итогового сочинения (изложения) 2015-2016 года</a:t>
            </a:r>
            <a:endParaRPr lang="ru-RU" sz="4800" dirty="0"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6243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 rotWithShape="1">
          <a:blip r:embed="rId2" cstate="print"/>
          <a:srcRect r="70276" b="7315"/>
          <a:stretch/>
        </p:blipFill>
        <p:spPr bwMode="auto">
          <a:xfrm>
            <a:off x="5544535" y="188640"/>
            <a:ext cx="3456384" cy="623731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4382" y="620688"/>
            <a:ext cx="56166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Печать бланков итогового сочинения (изложения) с использованием программного обеспечения </a:t>
            </a:r>
            <a:r>
              <a:rPr lang="ru-RU" b="1" dirty="0" smtClean="0"/>
              <a:t>«Сбор РБД»</a:t>
            </a:r>
            <a:endParaRPr lang="ru-RU" b="1" dirty="0"/>
          </a:p>
        </p:txBody>
      </p:sp>
      <p:pic>
        <p:nvPicPr>
          <p:cNvPr id="7" name="Рисунок 6"/>
          <p:cNvPicPr/>
          <p:nvPr/>
        </p:nvPicPr>
        <p:blipFill rotWithShape="1">
          <a:blip r:embed="rId3" cstate="print"/>
          <a:srcRect l="35525" t="17776" r="36043" b="25933"/>
          <a:stretch/>
        </p:blipFill>
        <p:spPr>
          <a:xfrm>
            <a:off x="899592" y="1628800"/>
            <a:ext cx="4248472" cy="4680520"/>
          </a:xfrm>
          <a:prstGeom prst="rect">
            <a:avLst/>
          </a:prstGeom>
        </p:spPr>
      </p:pic>
      <p:pic>
        <p:nvPicPr>
          <p:cNvPr id="8" name="Рисунок 7"/>
          <p:cNvPicPr/>
          <p:nvPr/>
        </p:nvPicPr>
        <p:blipFill rotWithShape="1">
          <a:blip r:embed="rId4" cstate="print"/>
          <a:srcRect l="37076" t="18466" r="36689" b="25473"/>
          <a:stretch/>
        </p:blipFill>
        <p:spPr>
          <a:xfrm>
            <a:off x="899592" y="1760043"/>
            <a:ext cx="4104456" cy="4549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76643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2811" t="7926" r="31417" b="4051"/>
          <a:stretch/>
        </p:blipFill>
        <p:spPr bwMode="auto">
          <a:xfrm>
            <a:off x="3405893" y="116632"/>
            <a:ext cx="4766507" cy="6597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516216" y="1192059"/>
            <a:ext cx="17281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accent6"/>
                </a:solidFill>
              </a:rPr>
              <a:t>2000608963</a:t>
            </a:r>
            <a:endParaRPr lang="ru-RU" sz="1600" b="1" dirty="0">
              <a:solidFill>
                <a:schemeClr val="accent6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106936" y="853505"/>
            <a:ext cx="393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/>
              <a:t>34</a:t>
            </a:r>
            <a:endParaRPr lang="ru-RU" sz="1600" dirty="0"/>
          </a:p>
        </p:txBody>
      </p:sp>
      <p:sp>
        <p:nvSpPr>
          <p:cNvPr id="7" name="TextBox 6"/>
          <p:cNvSpPr txBox="1"/>
          <p:nvPr/>
        </p:nvSpPr>
        <p:spPr>
          <a:xfrm>
            <a:off x="4533008" y="821192"/>
            <a:ext cx="8310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109001</a:t>
            </a:r>
            <a:endParaRPr lang="ru-RU" sz="1600" dirty="0"/>
          </a:p>
        </p:txBody>
      </p:sp>
      <p:sp>
        <p:nvSpPr>
          <p:cNvPr id="9" name="TextBox 8"/>
          <p:cNvSpPr txBox="1"/>
          <p:nvPr/>
        </p:nvSpPr>
        <p:spPr>
          <a:xfrm>
            <a:off x="5652120" y="821192"/>
            <a:ext cx="8310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109001</a:t>
            </a:r>
            <a:endParaRPr lang="ru-RU" sz="1600" dirty="0"/>
          </a:p>
        </p:txBody>
      </p:sp>
      <p:sp>
        <p:nvSpPr>
          <p:cNvPr id="8" name="TextBox 7"/>
          <p:cNvSpPr txBox="1"/>
          <p:nvPr/>
        </p:nvSpPr>
        <p:spPr>
          <a:xfrm>
            <a:off x="5213083" y="836580"/>
            <a:ext cx="58305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11А</a:t>
            </a:r>
            <a:endParaRPr lang="ru-RU" sz="1600" dirty="0"/>
          </a:p>
        </p:txBody>
      </p:sp>
      <p:sp>
        <p:nvSpPr>
          <p:cNvPr id="10" name="TextBox 9"/>
          <p:cNvSpPr txBox="1"/>
          <p:nvPr/>
        </p:nvSpPr>
        <p:spPr>
          <a:xfrm>
            <a:off x="251520" y="328749"/>
            <a:ext cx="29523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chemeClr val="accent6"/>
                </a:solidFill>
                <a:cs typeface="Traditional Arabic" panose="02020603050405020304" pitchFamily="18" charset="-78"/>
              </a:rPr>
              <a:t>У</a:t>
            </a:r>
            <a:r>
              <a:rPr lang="ru-RU" sz="1600" b="1" dirty="0" smtClean="0">
                <a:solidFill>
                  <a:schemeClr val="accent6"/>
                </a:solidFill>
                <a:cs typeface="Traditional Arabic" panose="02020603050405020304" pitchFamily="18" charset="-78"/>
              </a:rPr>
              <a:t>частвующие</a:t>
            </a:r>
            <a:r>
              <a:rPr lang="ru-RU" sz="1600" b="1" dirty="0" smtClean="0">
                <a:solidFill>
                  <a:schemeClr val="accent6"/>
                </a:solidFill>
              </a:rPr>
              <a:t> в сочинении по желанию, поле «Класс» не заполняют!</a:t>
            </a:r>
            <a:endParaRPr lang="ru-RU" sz="1600" b="1" dirty="0">
              <a:solidFill>
                <a:schemeClr val="accent6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444208" y="827420"/>
            <a:ext cx="4320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86</a:t>
            </a:r>
            <a:endParaRPr lang="ru-RU" sz="1600" dirty="0"/>
          </a:p>
        </p:txBody>
      </p:sp>
      <p:sp>
        <p:nvSpPr>
          <p:cNvPr id="12" name="TextBox 11"/>
          <p:cNvSpPr txBox="1"/>
          <p:nvPr/>
        </p:nvSpPr>
        <p:spPr>
          <a:xfrm>
            <a:off x="7092280" y="836580"/>
            <a:ext cx="10081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02 12 15</a:t>
            </a:r>
            <a:endParaRPr lang="ru-RU" sz="1600" dirty="0"/>
          </a:p>
        </p:txBody>
      </p:sp>
      <p:sp>
        <p:nvSpPr>
          <p:cNvPr id="13" name="TextBox 12"/>
          <p:cNvSpPr txBox="1"/>
          <p:nvPr/>
        </p:nvSpPr>
        <p:spPr>
          <a:xfrm>
            <a:off x="4087440" y="1256845"/>
            <a:ext cx="4320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20</a:t>
            </a:r>
            <a:endParaRPr lang="ru-RU" sz="1600" dirty="0"/>
          </a:p>
        </p:txBody>
      </p:sp>
      <p:sp>
        <p:nvSpPr>
          <p:cNvPr id="14" name="TextBox 13"/>
          <p:cNvSpPr txBox="1"/>
          <p:nvPr/>
        </p:nvSpPr>
        <p:spPr>
          <a:xfrm>
            <a:off x="4499992" y="1218238"/>
            <a:ext cx="12961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сочинение</a:t>
            </a:r>
            <a:endParaRPr lang="ru-RU" sz="1600" dirty="0"/>
          </a:p>
        </p:txBody>
      </p:sp>
      <p:sp>
        <p:nvSpPr>
          <p:cNvPr id="15" name="TextBox 14"/>
          <p:cNvSpPr txBox="1"/>
          <p:nvPr/>
        </p:nvSpPr>
        <p:spPr>
          <a:xfrm>
            <a:off x="89502" y="1256845"/>
            <a:ext cx="32763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код работы 21-  Изложение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106010" y="1772816"/>
            <a:ext cx="309783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/>
                <a:ea typeface="Times New Roman"/>
              </a:rPr>
              <a:t>Номер темы у</a:t>
            </a:r>
            <a:r>
              <a:rPr lang="ru-RU" b="1" dirty="0" smtClean="0">
                <a:solidFill>
                  <a:srgbClr val="FF0000"/>
                </a:solidFill>
                <a:effectLst/>
                <a:latin typeface="Times New Roman"/>
                <a:ea typeface="Times New Roman"/>
              </a:rPr>
              <a:t>казывается в соответствии с </a:t>
            </a:r>
            <a:r>
              <a:rPr lang="ru-RU" b="1" dirty="0" smtClean="0">
                <a:solidFill>
                  <a:srgbClr val="FF0000"/>
                </a:solidFill>
                <a:effectLst/>
                <a:latin typeface="Times New Roman"/>
                <a:ea typeface="Times New Roman"/>
              </a:rPr>
              <a:t>выбранной темой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135949" y="2798926"/>
            <a:ext cx="3067899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Поле «Количество бланков» заполняется членом комиссии по завершении итогового сочинения (изложения) в присутствии участника, </a:t>
            </a:r>
            <a:r>
              <a:rPr lang="ru-RU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вписывается то количество бланков записи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включая дополнительные бланки записи, </a:t>
            </a:r>
            <a:r>
              <a:rPr lang="ru-RU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которое было использовано участником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Овал 17"/>
          <p:cNvSpPr/>
          <p:nvPr/>
        </p:nvSpPr>
        <p:spPr>
          <a:xfrm>
            <a:off x="4087440" y="2095980"/>
            <a:ext cx="3436888" cy="612939"/>
          </a:xfrm>
          <a:prstGeom prst="ellipse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06449" y="2854818"/>
            <a:ext cx="1350887" cy="2856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92663" y="2854818"/>
            <a:ext cx="1271463" cy="2856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36377" y="2926220"/>
            <a:ext cx="415169" cy="1428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 descr="http://blogs.fcps.net/tips/files/2015/05/checkmark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64287" y="3717032"/>
            <a:ext cx="455985" cy="4752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5687080" y="1212612"/>
            <a:ext cx="4223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12</a:t>
            </a:r>
            <a:endParaRPr lang="ru-RU" sz="1600" dirty="0"/>
          </a:p>
        </p:txBody>
      </p:sp>
      <p:sp>
        <p:nvSpPr>
          <p:cNvPr id="21" name="TextBox 20"/>
          <p:cNvSpPr txBox="1"/>
          <p:nvPr/>
        </p:nvSpPr>
        <p:spPr>
          <a:xfrm>
            <a:off x="6240679" y="1251219"/>
            <a:ext cx="3600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2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xmlns="" val="1607249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9" grpId="0"/>
      <p:bldP spid="8" grpId="0"/>
      <p:bldP spid="10" grpId="0"/>
      <p:bldP spid="12" grpId="0"/>
      <p:bldP spid="13" grpId="0"/>
      <p:bldP spid="14" grpId="0"/>
      <p:bldP spid="15" grpId="0"/>
      <p:bldP spid="16" grpId="0"/>
      <p:bldP spid="17" grpId="0"/>
      <p:bldP spid="18" grpId="0" animBg="1"/>
      <p:bldP spid="19" grpId="0"/>
      <p:bldP spid="2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Рисунок 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86444" y="215821"/>
            <a:ext cx="4700032" cy="6669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516216" y="1192059"/>
            <a:ext cx="17281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accent6"/>
                </a:solidFill>
              </a:rPr>
              <a:t>2000608963</a:t>
            </a:r>
            <a:endParaRPr lang="ru-RU" sz="1600" b="1" dirty="0">
              <a:solidFill>
                <a:schemeClr val="accent6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466848" y="658270"/>
            <a:ext cx="393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/>
              <a:t>34</a:t>
            </a:r>
            <a:endParaRPr lang="ru-RU" sz="1600" dirty="0"/>
          </a:p>
        </p:txBody>
      </p:sp>
      <p:sp>
        <p:nvSpPr>
          <p:cNvPr id="7" name="TextBox 6"/>
          <p:cNvSpPr txBox="1"/>
          <p:nvPr/>
        </p:nvSpPr>
        <p:spPr>
          <a:xfrm>
            <a:off x="4888667" y="658270"/>
            <a:ext cx="4320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20</a:t>
            </a:r>
            <a:endParaRPr lang="ru-RU" sz="1600" dirty="0"/>
          </a:p>
        </p:txBody>
      </p:sp>
      <p:sp>
        <p:nvSpPr>
          <p:cNvPr id="8" name="TextBox 7"/>
          <p:cNvSpPr txBox="1"/>
          <p:nvPr/>
        </p:nvSpPr>
        <p:spPr>
          <a:xfrm>
            <a:off x="5388388" y="658270"/>
            <a:ext cx="12961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сочинение</a:t>
            </a:r>
            <a:endParaRPr lang="ru-RU" sz="1600" dirty="0"/>
          </a:p>
        </p:txBody>
      </p:sp>
      <p:sp>
        <p:nvSpPr>
          <p:cNvPr id="4" name="TextBox 3"/>
          <p:cNvSpPr txBox="1"/>
          <p:nvPr/>
        </p:nvSpPr>
        <p:spPr>
          <a:xfrm>
            <a:off x="6516216" y="658270"/>
            <a:ext cx="5517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1</a:t>
            </a:r>
            <a:endParaRPr lang="ru-RU" sz="1600" dirty="0"/>
          </a:p>
        </p:txBody>
      </p:sp>
      <p:sp>
        <p:nvSpPr>
          <p:cNvPr id="9" name="TextBox 8"/>
          <p:cNvSpPr txBox="1"/>
          <p:nvPr/>
        </p:nvSpPr>
        <p:spPr>
          <a:xfrm>
            <a:off x="179512" y="505848"/>
            <a:ext cx="29308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ВНИМАНИЕ! В 2015 году возможна двухсторонняя печать бланков!</a:t>
            </a:r>
            <a:endParaRPr lang="ru-RU" sz="1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" name="Рисунок 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9872" y="2044418"/>
            <a:ext cx="4700032" cy="6669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3020968" y="3026685"/>
            <a:ext cx="17281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accent6"/>
                </a:solidFill>
              </a:rPr>
              <a:t>2000608963</a:t>
            </a:r>
            <a:endParaRPr lang="ru-RU" sz="1600" b="1" dirty="0">
              <a:solidFill>
                <a:schemeClr val="accent6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99592" y="2492896"/>
            <a:ext cx="393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/>
              <a:t>34</a:t>
            </a:r>
            <a:endParaRPr lang="ru-RU" sz="1600" dirty="0"/>
          </a:p>
        </p:txBody>
      </p:sp>
      <p:sp>
        <p:nvSpPr>
          <p:cNvPr id="18" name="TextBox 17"/>
          <p:cNvSpPr txBox="1"/>
          <p:nvPr/>
        </p:nvSpPr>
        <p:spPr>
          <a:xfrm>
            <a:off x="1331640" y="2492896"/>
            <a:ext cx="4320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20</a:t>
            </a:r>
            <a:endParaRPr lang="ru-RU" sz="1600" dirty="0"/>
          </a:p>
        </p:txBody>
      </p:sp>
      <p:sp>
        <p:nvSpPr>
          <p:cNvPr id="19" name="TextBox 18"/>
          <p:cNvSpPr txBox="1"/>
          <p:nvPr/>
        </p:nvSpPr>
        <p:spPr>
          <a:xfrm>
            <a:off x="1770584" y="2492896"/>
            <a:ext cx="12172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сочинение</a:t>
            </a:r>
            <a:endParaRPr lang="ru-RU" sz="1600" dirty="0"/>
          </a:p>
        </p:txBody>
      </p:sp>
      <p:sp>
        <p:nvSpPr>
          <p:cNvPr id="10" name="TextBox 9"/>
          <p:cNvSpPr txBox="1"/>
          <p:nvPr/>
        </p:nvSpPr>
        <p:spPr>
          <a:xfrm>
            <a:off x="2987824" y="2492896"/>
            <a:ext cx="4535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2</a:t>
            </a:r>
            <a:endParaRPr lang="ru-RU" sz="1600" dirty="0"/>
          </a:p>
        </p:txBody>
      </p:sp>
      <p:sp>
        <p:nvSpPr>
          <p:cNvPr id="20" name="TextBox 19"/>
          <p:cNvSpPr txBox="1"/>
          <p:nvPr/>
        </p:nvSpPr>
        <p:spPr>
          <a:xfrm>
            <a:off x="5004048" y="908720"/>
            <a:ext cx="22322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ИВАНОВ И.И.</a:t>
            </a:r>
            <a:endParaRPr lang="ru-RU" sz="1600" dirty="0"/>
          </a:p>
        </p:txBody>
      </p:sp>
      <p:sp>
        <p:nvSpPr>
          <p:cNvPr id="21" name="TextBox 20"/>
          <p:cNvSpPr txBox="1"/>
          <p:nvPr/>
        </p:nvSpPr>
        <p:spPr>
          <a:xfrm>
            <a:off x="1763688" y="2708920"/>
            <a:ext cx="22322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ИВАНОВ И.И.</a:t>
            </a:r>
            <a:endParaRPr lang="ru-RU" sz="1600" dirty="0"/>
          </a:p>
        </p:txBody>
      </p:sp>
      <p:sp>
        <p:nvSpPr>
          <p:cNvPr id="22" name="TextBox 21"/>
          <p:cNvSpPr txBox="1"/>
          <p:nvPr/>
        </p:nvSpPr>
        <p:spPr>
          <a:xfrm>
            <a:off x="7812360" y="836712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12</a:t>
            </a:r>
            <a:endParaRPr lang="ru-RU" dirty="0"/>
          </a:p>
        </p:txBody>
      </p:sp>
      <p:sp>
        <p:nvSpPr>
          <p:cNvPr id="23" name="TextBox 22"/>
          <p:cNvSpPr txBox="1"/>
          <p:nvPr/>
        </p:nvSpPr>
        <p:spPr>
          <a:xfrm>
            <a:off x="4211960" y="269962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12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2934301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4" grpId="0"/>
      <p:bldP spid="16" grpId="0"/>
      <p:bldP spid="17" grpId="0"/>
      <p:bldP spid="18" grpId="0"/>
      <p:bldP spid="19" grpId="0"/>
      <p:bldP spid="10" grpId="0"/>
      <p:bldP spid="20" grpId="0"/>
      <p:bldP spid="21" grpId="0"/>
      <p:bldP spid="21" grpId="1"/>
      <p:bldP spid="22" grpId="0"/>
      <p:bldP spid="23" grpId="0"/>
      <p:bldP spid="23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Рисунок 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03848" y="332656"/>
            <a:ext cx="4392488" cy="63279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79512" y="505848"/>
            <a:ext cx="293086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ВНИМАНИЕ! На оборотной стороне бланка записи участник может писать исключительно при двухсторонней печати бланка! </a:t>
            </a:r>
            <a:endParaRPr lang="ru-RU" sz="1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07504" y="2348880"/>
            <a:ext cx="300287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односторонней печати используется </a:t>
            </a:r>
            <a:r>
              <a:rPr lang="ru-RU" sz="1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только лицевая сторона!</a:t>
            </a:r>
            <a:endParaRPr lang="ru-RU" sz="1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34147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9" name="Содержимое 3"/>
          <p:cNvPicPr>
            <a:picLocks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5800" y="1676400"/>
            <a:ext cx="6153150" cy="2419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0" name="AutoShape 3"/>
          <p:cNvSpPr>
            <a:spLocks noChangeArrowheads="1"/>
          </p:cNvSpPr>
          <p:nvPr/>
        </p:nvSpPr>
        <p:spPr bwMode="auto">
          <a:xfrm>
            <a:off x="1676400" y="2819400"/>
            <a:ext cx="4956175" cy="274638"/>
          </a:xfrm>
          <a:prstGeom prst="roundRect">
            <a:avLst>
              <a:gd name="adj" fmla="val 25454"/>
            </a:avLst>
          </a:prstGeom>
          <a:noFill/>
          <a:ln w="25400" algn="ctr">
            <a:solidFill>
              <a:srgbClr val="C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 anchor="ctr">
            <a:spAutoFit/>
          </a:bodyPr>
          <a:lstStyle>
            <a:lvl1pPr defTabSz="1171575" eaLnBrk="0" hangingPunct="0">
              <a:tabLst>
                <a:tab pos="14605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1171575" eaLnBrk="0" hangingPunct="0">
              <a:tabLst>
                <a:tab pos="14605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1171575" eaLnBrk="0" hangingPunct="0">
              <a:tabLst>
                <a:tab pos="14605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1171575" eaLnBrk="0" hangingPunct="0">
              <a:tabLst>
                <a:tab pos="14605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1171575" eaLnBrk="0" hangingPunct="0">
              <a:tabLst>
                <a:tab pos="14605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1171575" eaLnBrk="0" fontAlgn="base" hangingPunct="0">
              <a:spcBef>
                <a:spcPct val="0"/>
              </a:spcBef>
              <a:spcAft>
                <a:spcPct val="0"/>
              </a:spcAft>
              <a:tabLst>
                <a:tab pos="14605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1171575" eaLnBrk="0" fontAlgn="base" hangingPunct="0">
              <a:spcBef>
                <a:spcPct val="0"/>
              </a:spcBef>
              <a:spcAft>
                <a:spcPct val="0"/>
              </a:spcAft>
              <a:tabLst>
                <a:tab pos="14605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1171575" eaLnBrk="0" fontAlgn="base" hangingPunct="0">
              <a:spcBef>
                <a:spcPct val="0"/>
              </a:spcBef>
              <a:spcAft>
                <a:spcPct val="0"/>
              </a:spcAft>
              <a:tabLst>
                <a:tab pos="14605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1171575" eaLnBrk="0" fontAlgn="base" hangingPunct="0">
              <a:spcBef>
                <a:spcPct val="0"/>
              </a:spcBef>
              <a:spcAft>
                <a:spcPct val="0"/>
              </a:spcAft>
              <a:tabLst>
                <a:tab pos="14605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prstClr val="black"/>
              </a:solidFill>
            </a:endParaRPr>
          </a:p>
        </p:txBody>
      </p:sp>
      <p:sp>
        <p:nvSpPr>
          <p:cNvPr id="24581" name="AutoShape 3"/>
          <p:cNvSpPr>
            <a:spLocks noChangeArrowheads="1"/>
          </p:cNvSpPr>
          <p:nvPr/>
        </p:nvSpPr>
        <p:spPr bwMode="auto">
          <a:xfrm>
            <a:off x="1600200" y="3276600"/>
            <a:ext cx="1908175" cy="274638"/>
          </a:xfrm>
          <a:prstGeom prst="roundRect">
            <a:avLst>
              <a:gd name="adj" fmla="val 25454"/>
            </a:avLst>
          </a:prstGeom>
          <a:noFill/>
          <a:ln w="25400" algn="ctr">
            <a:solidFill>
              <a:srgbClr val="C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 anchor="ctr">
            <a:spAutoFit/>
          </a:bodyPr>
          <a:lstStyle>
            <a:lvl1pPr defTabSz="1171575" eaLnBrk="0" hangingPunct="0">
              <a:tabLst>
                <a:tab pos="14605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1171575" eaLnBrk="0" hangingPunct="0">
              <a:tabLst>
                <a:tab pos="14605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1171575" eaLnBrk="0" hangingPunct="0">
              <a:tabLst>
                <a:tab pos="14605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1171575" eaLnBrk="0" hangingPunct="0">
              <a:tabLst>
                <a:tab pos="14605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1171575" eaLnBrk="0" hangingPunct="0">
              <a:tabLst>
                <a:tab pos="14605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1171575" eaLnBrk="0" fontAlgn="base" hangingPunct="0">
              <a:spcBef>
                <a:spcPct val="0"/>
              </a:spcBef>
              <a:spcAft>
                <a:spcPct val="0"/>
              </a:spcAft>
              <a:tabLst>
                <a:tab pos="14605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1171575" eaLnBrk="0" fontAlgn="base" hangingPunct="0">
              <a:spcBef>
                <a:spcPct val="0"/>
              </a:spcBef>
              <a:spcAft>
                <a:spcPct val="0"/>
              </a:spcAft>
              <a:tabLst>
                <a:tab pos="14605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1171575" eaLnBrk="0" fontAlgn="base" hangingPunct="0">
              <a:spcBef>
                <a:spcPct val="0"/>
              </a:spcBef>
              <a:spcAft>
                <a:spcPct val="0"/>
              </a:spcAft>
              <a:tabLst>
                <a:tab pos="14605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1171575" eaLnBrk="0" fontAlgn="base" hangingPunct="0">
              <a:spcBef>
                <a:spcPct val="0"/>
              </a:spcBef>
              <a:spcAft>
                <a:spcPct val="0"/>
              </a:spcAft>
              <a:tabLst>
                <a:tab pos="14605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prstClr val="black"/>
              </a:solidFill>
            </a:endParaRPr>
          </a:p>
        </p:txBody>
      </p:sp>
      <p:sp>
        <p:nvSpPr>
          <p:cNvPr id="24582" name="AutoShape 3"/>
          <p:cNvSpPr>
            <a:spLocks noChangeArrowheads="1"/>
          </p:cNvSpPr>
          <p:nvPr/>
        </p:nvSpPr>
        <p:spPr bwMode="auto">
          <a:xfrm>
            <a:off x="4343400" y="3276600"/>
            <a:ext cx="536575" cy="274638"/>
          </a:xfrm>
          <a:prstGeom prst="roundRect">
            <a:avLst>
              <a:gd name="adj" fmla="val 25454"/>
            </a:avLst>
          </a:prstGeom>
          <a:noFill/>
          <a:ln w="25400" algn="ctr">
            <a:solidFill>
              <a:srgbClr val="C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 anchor="ctr">
            <a:spAutoFit/>
          </a:bodyPr>
          <a:lstStyle>
            <a:lvl1pPr defTabSz="1171575" eaLnBrk="0" hangingPunct="0">
              <a:tabLst>
                <a:tab pos="14605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1171575" eaLnBrk="0" hangingPunct="0">
              <a:tabLst>
                <a:tab pos="14605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1171575" eaLnBrk="0" hangingPunct="0">
              <a:tabLst>
                <a:tab pos="14605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1171575" eaLnBrk="0" hangingPunct="0">
              <a:tabLst>
                <a:tab pos="14605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1171575" eaLnBrk="0" hangingPunct="0">
              <a:tabLst>
                <a:tab pos="14605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1171575" eaLnBrk="0" fontAlgn="base" hangingPunct="0">
              <a:spcBef>
                <a:spcPct val="0"/>
              </a:spcBef>
              <a:spcAft>
                <a:spcPct val="0"/>
              </a:spcAft>
              <a:tabLst>
                <a:tab pos="14605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1171575" eaLnBrk="0" fontAlgn="base" hangingPunct="0">
              <a:spcBef>
                <a:spcPct val="0"/>
              </a:spcBef>
              <a:spcAft>
                <a:spcPct val="0"/>
              </a:spcAft>
              <a:tabLst>
                <a:tab pos="14605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1171575" eaLnBrk="0" fontAlgn="base" hangingPunct="0">
              <a:spcBef>
                <a:spcPct val="0"/>
              </a:spcBef>
              <a:spcAft>
                <a:spcPct val="0"/>
              </a:spcAft>
              <a:tabLst>
                <a:tab pos="14605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1171575" eaLnBrk="0" fontAlgn="base" hangingPunct="0">
              <a:spcBef>
                <a:spcPct val="0"/>
              </a:spcBef>
              <a:spcAft>
                <a:spcPct val="0"/>
              </a:spcAft>
              <a:tabLst>
                <a:tab pos="14605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prstClr val="black"/>
              </a:solidFill>
            </a:endParaRPr>
          </a:p>
        </p:txBody>
      </p:sp>
      <p:sp>
        <p:nvSpPr>
          <p:cNvPr id="18" name="Содержимое 5"/>
          <p:cNvSpPr txBox="1">
            <a:spLocks/>
          </p:cNvSpPr>
          <p:nvPr/>
        </p:nvSpPr>
        <p:spPr bwMode="auto">
          <a:xfrm>
            <a:off x="2051721" y="4419600"/>
            <a:ext cx="3096344" cy="304800"/>
          </a:xfrm>
          <a:prstGeom prst="rect">
            <a:avLst/>
          </a:prstGeom>
          <a:ln w="9525" cap="flat" cmpd="sng" algn="ctr">
            <a:solidFill>
              <a:schemeClr val="accent2">
                <a:shade val="95000"/>
                <a:satMod val="105000"/>
              </a:schemeClr>
            </a:solidFill>
            <a:prstDash val="solid"/>
            <a:miter lim="800000"/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marL="342900" indent="-342900" eaLnBrk="0" fontAlgn="base" hangingPunct="0">
              <a:spcBef>
                <a:spcPct val="20000"/>
              </a:spcBef>
              <a:spcAft>
                <a:spcPct val="0"/>
              </a:spcAft>
              <a:defRPr/>
            </a:pPr>
            <a:r>
              <a:rPr lang="ru-RU" sz="1200" b="1" i="1" kern="0" dirty="0">
                <a:solidFill>
                  <a:prstClr val="black"/>
                </a:solidFill>
                <a:cs typeface="Times New Roman" pitchFamily="18" charset="0"/>
              </a:rPr>
              <a:t>Заполняет член комиссии на доске</a:t>
            </a:r>
            <a:endParaRPr lang="ru-RU" sz="1200" i="1" kern="0" dirty="0">
              <a:solidFill>
                <a:prstClr val="black"/>
              </a:solidFill>
              <a:cs typeface="Times New Roman" pitchFamily="18" charset="0"/>
            </a:endParaRPr>
          </a:p>
        </p:txBody>
      </p:sp>
      <p:cxnSp>
        <p:nvCxnSpPr>
          <p:cNvPr id="25608" name="AutoShape 25"/>
          <p:cNvCxnSpPr>
            <a:cxnSpLocks noChangeShapeType="1"/>
          </p:cNvCxnSpPr>
          <p:nvPr/>
        </p:nvCxnSpPr>
        <p:spPr bwMode="auto">
          <a:xfrm flipV="1">
            <a:off x="3992469" y="3109448"/>
            <a:ext cx="1" cy="1315380"/>
          </a:xfrm>
          <a:prstGeom prst="straightConnector1">
            <a:avLst/>
          </a:prstGeom>
          <a:noFill/>
          <a:ln w="31750">
            <a:solidFill>
              <a:schemeClr val="tx1"/>
            </a:solidFill>
            <a:round/>
            <a:headEnd/>
            <a:tailEnd type="stealth" w="lg" len="lg"/>
          </a:ln>
          <a:effectLst>
            <a:outerShdw dist="35921" dir="2700000" algn="ctr" rotWithShape="0">
              <a:schemeClr val="bg2"/>
            </a:outerShdw>
          </a:effectLst>
        </p:spPr>
      </p:cxnSp>
      <p:cxnSp>
        <p:nvCxnSpPr>
          <p:cNvPr id="25609" name="AutoShape 25"/>
          <p:cNvCxnSpPr>
            <a:cxnSpLocks noChangeShapeType="1"/>
          </p:cNvCxnSpPr>
          <p:nvPr/>
        </p:nvCxnSpPr>
        <p:spPr bwMode="auto">
          <a:xfrm flipH="1" flipV="1">
            <a:off x="3131840" y="3501008"/>
            <a:ext cx="630535" cy="885825"/>
          </a:xfrm>
          <a:prstGeom prst="straightConnector1">
            <a:avLst/>
          </a:prstGeom>
          <a:noFill/>
          <a:ln w="31750">
            <a:solidFill>
              <a:schemeClr val="tx1"/>
            </a:solidFill>
            <a:round/>
            <a:headEnd/>
            <a:tailEnd type="stealth" w="lg" len="lg"/>
          </a:ln>
          <a:effectLst>
            <a:outerShdw dist="35921" dir="2700000" algn="ctr" rotWithShape="0">
              <a:schemeClr val="bg2"/>
            </a:outerShdw>
          </a:effectLst>
        </p:spPr>
      </p:cxnSp>
      <p:cxnSp>
        <p:nvCxnSpPr>
          <p:cNvPr id="25610" name="AutoShape 25"/>
          <p:cNvCxnSpPr>
            <a:cxnSpLocks noChangeShapeType="1"/>
          </p:cNvCxnSpPr>
          <p:nvPr/>
        </p:nvCxnSpPr>
        <p:spPr bwMode="auto">
          <a:xfrm flipH="1" flipV="1">
            <a:off x="4838700" y="3533776"/>
            <a:ext cx="2019300" cy="466724"/>
          </a:xfrm>
          <a:prstGeom prst="straightConnector1">
            <a:avLst/>
          </a:prstGeom>
          <a:noFill/>
          <a:ln w="31750">
            <a:solidFill>
              <a:schemeClr val="tx1"/>
            </a:solidFill>
            <a:round/>
            <a:headEnd/>
            <a:tailEnd type="stealth" w="lg" len="lg"/>
          </a:ln>
          <a:effectLst>
            <a:outerShdw dist="35921" dir="2700000" algn="ctr" rotWithShape="0">
              <a:schemeClr val="bg2"/>
            </a:outerShdw>
          </a:effectLst>
        </p:spPr>
      </p:cxnSp>
      <p:sp>
        <p:nvSpPr>
          <p:cNvPr id="31" name="Содержимое 5"/>
          <p:cNvSpPr txBox="1">
            <a:spLocks/>
          </p:cNvSpPr>
          <p:nvPr/>
        </p:nvSpPr>
        <p:spPr bwMode="auto">
          <a:xfrm>
            <a:off x="6934200" y="3581400"/>
            <a:ext cx="1524000" cy="685800"/>
          </a:xfrm>
          <a:prstGeom prst="rect">
            <a:avLst/>
          </a:prstGeom>
          <a:ln w="9525" cap="flat" cmpd="sng" algn="ctr">
            <a:solidFill>
              <a:schemeClr val="accent2">
                <a:shade val="95000"/>
                <a:satMod val="105000"/>
              </a:schemeClr>
            </a:solidFill>
            <a:prstDash val="solid"/>
            <a:miter lim="800000"/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marL="342900" indent="-342900" eaLnBrk="0" fontAlgn="base" hangingPunct="0">
              <a:spcBef>
                <a:spcPct val="20000"/>
              </a:spcBef>
              <a:spcAft>
                <a:spcPct val="0"/>
              </a:spcAft>
              <a:defRPr/>
            </a:pPr>
            <a:r>
              <a:rPr lang="ru-RU" sz="1200" b="1" i="1" kern="0" dirty="0">
                <a:solidFill>
                  <a:prstClr val="black"/>
                </a:solidFill>
                <a:cs typeface="Times New Roman" pitchFamily="18" charset="0"/>
              </a:rPr>
              <a:t>Заполняет член комиссии по завершению</a:t>
            </a:r>
            <a:endParaRPr lang="ru-RU" sz="1200" i="1" kern="0" dirty="0">
              <a:solidFill>
                <a:prstClr val="black"/>
              </a:solidFill>
              <a:cs typeface="Times New Roman" pitchFamily="18" charset="0"/>
            </a:endParaRPr>
          </a:p>
        </p:txBody>
      </p:sp>
      <p:pic>
        <p:nvPicPr>
          <p:cNvPr id="24592" name="Рисунок 2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5800" y="4953000"/>
            <a:ext cx="6096000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5613" name="AutoShape 25"/>
          <p:cNvCxnSpPr>
            <a:cxnSpLocks noChangeShapeType="1"/>
          </p:cNvCxnSpPr>
          <p:nvPr/>
        </p:nvCxnSpPr>
        <p:spPr bwMode="auto">
          <a:xfrm flipH="1">
            <a:off x="4495799" y="4610100"/>
            <a:ext cx="1143001" cy="524036"/>
          </a:xfrm>
          <a:prstGeom prst="straightConnector1">
            <a:avLst/>
          </a:prstGeom>
          <a:noFill/>
          <a:ln w="31750">
            <a:solidFill>
              <a:srgbClr val="0070C0"/>
            </a:solidFill>
            <a:round/>
            <a:headEnd/>
            <a:tailEnd type="stealth" w="lg" len="lg"/>
          </a:ln>
          <a:effectLst>
            <a:outerShdw dist="35921" dir="2700000" algn="ctr" rotWithShape="0">
              <a:schemeClr val="bg2"/>
            </a:outerShdw>
          </a:effectLst>
        </p:spPr>
      </p:cxnSp>
      <p:cxnSp>
        <p:nvCxnSpPr>
          <p:cNvPr id="25614" name="AutoShape 25"/>
          <p:cNvCxnSpPr>
            <a:cxnSpLocks noChangeShapeType="1"/>
          </p:cNvCxnSpPr>
          <p:nvPr/>
        </p:nvCxnSpPr>
        <p:spPr bwMode="auto">
          <a:xfrm flipH="1" flipV="1">
            <a:off x="4075353" y="3496145"/>
            <a:ext cx="1612771" cy="923455"/>
          </a:xfrm>
          <a:prstGeom prst="straightConnector1">
            <a:avLst/>
          </a:prstGeom>
          <a:noFill/>
          <a:ln w="31750">
            <a:solidFill>
              <a:srgbClr val="0070C0"/>
            </a:solidFill>
            <a:round/>
            <a:headEnd/>
            <a:tailEnd type="stealth" w="lg" len="lg"/>
          </a:ln>
          <a:effectLst>
            <a:outerShdw dist="35921" dir="2700000" algn="ctr" rotWithShape="0">
              <a:schemeClr val="bg2"/>
            </a:outerShdw>
          </a:effectLst>
        </p:spPr>
      </p:cxnSp>
      <p:sp>
        <p:nvSpPr>
          <p:cNvPr id="29" name="Содержимое 5"/>
          <p:cNvSpPr txBox="1">
            <a:spLocks/>
          </p:cNvSpPr>
          <p:nvPr/>
        </p:nvSpPr>
        <p:spPr bwMode="auto">
          <a:xfrm>
            <a:off x="5638800" y="4419600"/>
            <a:ext cx="2677616" cy="381000"/>
          </a:xfrm>
          <a:prstGeom prst="rect">
            <a:avLst/>
          </a:prstGeom>
          <a:solidFill>
            <a:srgbClr val="00B0F0"/>
          </a:solidFill>
          <a:ln w="9525" cap="flat" cmpd="sng" algn="ctr">
            <a:solidFill>
              <a:srgbClr val="0070C0"/>
            </a:solidFill>
            <a:prstDash val="solid"/>
            <a:miter lim="800000"/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marL="342900" indent="-342900" eaLnBrk="0" fontAlgn="base" hangingPunct="0">
              <a:spcBef>
                <a:spcPct val="20000"/>
              </a:spcBef>
              <a:spcAft>
                <a:spcPct val="0"/>
              </a:spcAft>
              <a:defRPr/>
            </a:pPr>
            <a:r>
              <a:rPr lang="ru-RU" sz="1200" b="1" i="1" kern="0" dirty="0">
                <a:solidFill>
                  <a:prstClr val="black"/>
                </a:solidFill>
                <a:cs typeface="Times New Roman" pitchFamily="18" charset="0"/>
              </a:rPr>
              <a:t>Заполняет участник самостоятельно в бланке</a:t>
            </a:r>
            <a:endParaRPr lang="ru-RU" sz="1200" i="1" kern="0" dirty="0">
              <a:solidFill>
                <a:prstClr val="black"/>
              </a:solidFill>
              <a:cs typeface="Times New Roman" pitchFamily="18" charset="0"/>
            </a:endParaRPr>
          </a:p>
        </p:txBody>
      </p:sp>
      <p:cxnSp>
        <p:nvCxnSpPr>
          <p:cNvPr id="25616" name="AutoShape 25"/>
          <p:cNvCxnSpPr>
            <a:cxnSpLocks noChangeShapeType="1"/>
          </p:cNvCxnSpPr>
          <p:nvPr/>
        </p:nvCxnSpPr>
        <p:spPr bwMode="auto">
          <a:xfrm flipH="1">
            <a:off x="6223434" y="2940004"/>
            <a:ext cx="1091766" cy="406400"/>
          </a:xfrm>
          <a:prstGeom prst="straightConnector1">
            <a:avLst/>
          </a:prstGeom>
          <a:noFill/>
          <a:ln w="31750">
            <a:solidFill>
              <a:srgbClr val="800000"/>
            </a:solidFill>
            <a:round/>
            <a:headEnd/>
            <a:tailEnd type="stealth" w="lg" len="lg"/>
          </a:ln>
          <a:effectLst>
            <a:outerShdw dist="35921" dir="2700000" algn="ctr" rotWithShape="0">
              <a:schemeClr val="bg2"/>
            </a:outerShdw>
          </a:effectLst>
        </p:spPr>
      </p:cxnSp>
      <p:sp>
        <p:nvSpPr>
          <p:cNvPr id="25617" name="Содержимое 5"/>
          <p:cNvSpPr txBox="1">
            <a:spLocks/>
          </p:cNvSpPr>
          <p:nvPr/>
        </p:nvSpPr>
        <p:spPr bwMode="auto">
          <a:xfrm>
            <a:off x="7315200" y="2514600"/>
            <a:ext cx="1676400" cy="685800"/>
          </a:xfrm>
          <a:prstGeom prst="rect">
            <a:avLst/>
          </a:prstGeom>
          <a:solidFill>
            <a:srgbClr val="CCFFFF"/>
          </a:solidFill>
          <a:ln w="9525" algn="ctr">
            <a:solidFill>
              <a:srgbClr val="0070C0"/>
            </a:solidFill>
            <a:miter lim="800000"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eaLnBrk="0" fontAlgn="base" hangingPunct="0">
              <a:spcBef>
                <a:spcPct val="20000"/>
              </a:spcBef>
              <a:spcAft>
                <a:spcPct val="0"/>
              </a:spcAft>
              <a:defRPr/>
            </a:pPr>
            <a:r>
              <a:rPr lang="ru-RU" altLang="ru-RU" sz="1200" b="1" i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Формируется автоматизировано при печати бланков</a:t>
            </a:r>
            <a:r>
              <a:rPr lang="ru-RU" altLang="ru-RU" sz="1200" i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69776" y="766445"/>
            <a:ext cx="81346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На доске в учебном кабинете оформляется образец регистрационных полей бланков участника итогового сочинения (изложения)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xmlns="" val="2804932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l="3961" t="11553" r="2952" b="5923"/>
          <a:stretch>
            <a:fillRect/>
          </a:stretch>
        </p:blipFill>
        <p:spPr bwMode="auto">
          <a:xfrm>
            <a:off x="683568" y="1484784"/>
            <a:ext cx="7632848" cy="40600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1475656" y="620688"/>
            <a:ext cx="66247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аполнение экспертом (ответственным лицом) нижней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части копии (оригинала) бланка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регистрации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2267744" y="2780928"/>
            <a:ext cx="1728192" cy="792088"/>
          </a:xfrm>
          <a:prstGeom prst="ellipse">
            <a:avLst/>
          </a:prstGeom>
          <a:noFill/>
          <a:ln w="317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Овал 5"/>
          <p:cNvSpPr/>
          <p:nvPr/>
        </p:nvSpPr>
        <p:spPr>
          <a:xfrm>
            <a:off x="5508104" y="2564904"/>
            <a:ext cx="2088232" cy="1080120"/>
          </a:xfrm>
          <a:prstGeom prst="ellipse">
            <a:avLst/>
          </a:prstGeom>
          <a:noFill/>
          <a:ln w="317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2123728" y="4005064"/>
            <a:ext cx="1080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err="1" smtClean="0">
                <a:solidFill>
                  <a:srgbClr val="FF0000"/>
                </a:solidFill>
              </a:rPr>
              <a:t>х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635896" y="4005064"/>
            <a:ext cx="1080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err="1" smtClean="0">
                <a:solidFill>
                  <a:srgbClr val="FF0000"/>
                </a:solidFill>
              </a:rPr>
              <a:t>х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10" name="Picture 6" descr="http://blogs.fcps.net/tips/files/2015/05/checkmark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44208" y="3933056"/>
            <a:ext cx="388290" cy="404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8" grpId="0"/>
      <p:bldP spid="8" grpId="1"/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0" y="1412776"/>
            <a:ext cx="8964488" cy="4752627"/>
          </a:xfrm>
          <a:prstGeom prst="rect">
            <a:avLst/>
          </a:prstGeom>
        </p:spPr>
        <p:txBody>
          <a:bodyPr/>
          <a:lstStyle/>
          <a:p>
            <a:pPr marL="609600" marR="0" lvl="0" indent="-609600" algn="l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tabLst/>
              <a:defRPr/>
            </a:pPr>
            <a:r>
              <a:rPr kumimoji="0" lang="ru-RU" altLang="ru-RU" sz="23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Если в сочинении </a:t>
            </a:r>
            <a:r>
              <a:rPr kumimoji="0" lang="ru-RU" altLang="ru-RU" sz="23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менее 250 слов</a:t>
            </a:r>
            <a:r>
              <a:rPr kumimoji="0" lang="ru-RU" altLang="ru-RU" sz="23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, то </a:t>
            </a:r>
            <a:r>
              <a:rPr kumimoji="0" lang="ru-RU" altLang="ru-RU" sz="230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сочинение </a:t>
            </a:r>
            <a:r>
              <a:rPr kumimoji="0" lang="ru-RU" altLang="ru-RU" sz="23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не проверяется </a:t>
            </a:r>
            <a:r>
              <a:rPr kumimoji="0" lang="ru-RU" altLang="ru-RU" sz="230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по критериям №1-№5. В </a:t>
            </a:r>
            <a:r>
              <a:rPr kumimoji="0" lang="ru-RU" altLang="ru-RU" sz="23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клетки по всем критериям оценивания выставляется </a:t>
            </a:r>
            <a:r>
              <a:rPr kumimoji="0" lang="ru-RU" altLang="ru-RU" sz="23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«незачет».</a:t>
            </a:r>
            <a:r>
              <a:rPr kumimoji="0" lang="ru-RU" altLang="ru-RU" sz="23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609600" marR="0" lvl="0" indent="-609600" algn="l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tabLst/>
              <a:defRPr/>
            </a:pPr>
            <a:r>
              <a:rPr kumimoji="0" lang="ru-RU" altLang="ru-RU" sz="230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Если за сочинение </a:t>
            </a:r>
            <a:r>
              <a:rPr kumimoji="0" lang="ru-RU" altLang="ru-RU" sz="23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по критерию №1 выставлен «незачет», </a:t>
            </a:r>
            <a:r>
              <a:rPr kumimoji="0" lang="ru-RU" altLang="ru-RU" sz="230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то сочинение по критериям №2-№5 </a:t>
            </a:r>
            <a:r>
              <a:rPr kumimoji="0" lang="ru-RU" altLang="ru-RU" sz="23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не проверяется.</a:t>
            </a:r>
            <a:r>
              <a:rPr kumimoji="0" lang="ru-RU" altLang="ru-RU" sz="23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В клетки по всем критериям оценивания выставляется «незачет». </a:t>
            </a:r>
          </a:p>
          <a:p>
            <a:pPr marL="609600" marR="0" lvl="0" indent="-609600" algn="l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tabLst/>
              <a:defRPr/>
            </a:pPr>
            <a:r>
              <a:rPr kumimoji="0" lang="ru-RU" altLang="ru-RU" sz="230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Если за сочинение </a:t>
            </a:r>
            <a:r>
              <a:rPr kumimoji="0" lang="ru-RU" altLang="ru-RU" sz="23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по критерию №1 </a:t>
            </a:r>
            <a:r>
              <a:rPr kumimoji="0" lang="ru-RU" altLang="ru-RU" sz="230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выставлен</a:t>
            </a:r>
            <a:r>
              <a:rPr kumimoji="0" lang="ru-RU" altLang="ru-RU" sz="23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«зачет», </a:t>
            </a:r>
            <a:r>
              <a:rPr kumimoji="0" lang="ru-RU" altLang="ru-RU" sz="230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а по </a:t>
            </a:r>
            <a:r>
              <a:rPr kumimoji="0" lang="ru-RU" altLang="ru-RU" sz="23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критерию №2 </a:t>
            </a:r>
            <a:r>
              <a:rPr kumimoji="0" lang="ru-RU" altLang="ru-RU" sz="230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выставлен</a:t>
            </a:r>
            <a:r>
              <a:rPr kumimoji="0" lang="ru-RU" altLang="ru-RU" sz="23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«незачет», </a:t>
            </a:r>
            <a:r>
              <a:rPr kumimoji="0" lang="ru-RU" altLang="ru-RU" sz="230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то сочинение по критериям №3-№5</a:t>
            </a:r>
            <a:r>
              <a:rPr kumimoji="0" lang="ru-RU" altLang="ru-RU" sz="23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не проверяется.</a:t>
            </a:r>
            <a:r>
              <a:rPr kumimoji="0" lang="ru-RU" altLang="ru-RU" sz="23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В клетки по критериям оценивания №3-№5 выставляется «незачет».</a:t>
            </a:r>
          </a:p>
          <a:p>
            <a:pPr marL="609600" marR="0" lvl="0" indent="-609600" algn="l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tabLst/>
              <a:defRPr/>
            </a:pPr>
            <a:r>
              <a:rPr kumimoji="0" lang="ru-RU" altLang="ru-RU" sz="23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Во всех остальных случаях сочинение проверяется по всем пяти критериям и оценивается в системе «зачет»-«незачет» (например, </a:t>
            </a:r>
            <a:r>
              <a:rPr kumimoji="0" lang="ru-RU" altLang="ru-RU" sz="230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недопустимо</a:t>
            </a:r>
            <a:r>
              <a:rPr kumimoji="0" lang="ru-RU" altLang="ru-RU" sz="23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не проверять </a:t>
            </a:r>
            <a:r>
              <a:rPr kumimoji="0" lang="ru-RU" altLang="ru-RU" sz="230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работу по критериям К4 и К5, если выпускник получил </a:t>
            </a:r>
            <a:r>
              <a:rPr kumimoji="0" lang="ru-RU" altLang="ru-RU" sz="23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зачет </a:t>
            </a:r>
            <a:r>
              <a:rPr kumimoji="0" lang="ru-RU" altLang="ru-RU" sz="230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на основании зачетов по критериям К1, К2, К3).</a:t>
            </a:r>
          </a:p>
        </p:txBody>
      </p:sp>
      <p:pic>
        <p:nvPicPr>
          <p:cNvPr id="4" name="Picture 6" descr="http://blogs.fcps.net/tips/files/2015/05/checkmark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028384" y="72008"/>
            <a:ext cx="1079233" cy="1124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115616" y="404664"/>
            <a:ext cx="38884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spc="100" dirty="0" smtClean="0">
                <a:solidFill>
                  <a:srgbClr val="FF0000"/>
                </a:solidFill>
                <a:latin typeface="Arial Black" pitchFamily="34" charset="0"/>
                <a:cs typeface="Times New Roman" pitchFamily="18" charset="0"/>
              </a:rPr>
              <a:t>ВНИМАНИЕ!</a:t>
            </a:r>
            <a:endParaRPr lang="ru-RU" sz="3200" b="1" spc="100" dirty="0">
              <a:solidFill>
                <a:srgbClr val="FF0000"/>
              </a:solidFill>
              <a:latin typeface="Arial Black" pitchFamily="34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173</TotalTime>
  <Words>353</Words>
  <Application>Microsoft Office PowerPoint</Application>
  <PresentationFormat>Экран (4:3)</PresentationFormat>
  <Paragraphs>47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8</vt:i4>
      </vt:variant>
    </vt:vector>
  </HeadingPairs>
  <TitlesOfParts>
    <vt:vector size="10" baseType="lpstr">
      <vt:lpstr>Воздушный поток</vt:lpstr>
      <vt:lpstr>1_Воздушный поток</vt:lpstr>
      <vt:lpstr>Бланки итогового сочинения (изложения) 2015-2016 года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Фатима Ф.А. Насуцева</dc:creator>
  <cp:lastModifiedBy>student8</cp:lastModifiedBy>
  <cp:revision>19</cp:revision>
  <dcterms:created xsi:type="dcterms:W3CDTF">2015-11-25T13:36:53Z</dcterms:created>
  <dcterms:modified xsi:type="dcterms:W3CDTF">2015-11-25T18:59:38Z</dcterms:modified>
</cp:coreProperties>
</file>